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_rels/presentation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0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4.jpeg" ContentType="image/jpe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6.png" ContentType="image/png"/>
  <Override PartName="/ppt/media/image20.png" ContentType="image/png"/>
  <Override PartName="/ppt/media/image57.png" ContentType="image/png"/>
  <Override PartName="/ppt/media/image14.png" ContentType="image/png"/>
  <Override PartName="/ppt/media/image16.png" ContentType="image/png"/>
  <Override PartName="/ppt/media/image17.png" ContentType="image/png"/>
  <Override PartName="/ppt/media/image21.png" ContentType="image/png"/>
  <Override PartName="/ppt/media/image58.png" ContentType="image/png"/>
  <Override PartName="/ppt/media/image24.png" ContentType="image/png"/>
  <Override PartName="/ppt/media/image68.gif" ContentType="image/gif"/>
  <Override PartName="/ppt/media/image59.png" ContentType="image/png"/>
  <Override PartName="/ppt/media/image22.png" ContentType="image/png"/>
  <Override PartName="/ppt/media/image66.gif" ContentType="image/gif"/>
  <Override PartName="/ppt/media/image71.gif" ContentType="image/gif"/>
  <Override PartName="/ppt/media/image64.png" ContentType="image/png"/>
  <Override PartName="/ppt/media/image69.gif" ContentType="image/gif"/>
  <Override PartName="/ppt/media/image25.png" ContentType="image/png"/>
  <Override PartName="/ppt/media/image23.png" ContentType="image/png"/>
  <Override PartName="/ppt/media/image67.gif" ContentType="image/gif"/>
  <Override PartName="/ppt/media/image60.png" ContentType="image/png"/>
  <Override PartName="/ppt/media/image70.gif" ContentType="image/gif"/>
  <Override PartName="/ppt/media/image27.png" ContentType="image/png"/>
  <Override PartName="/ppt/media/image2.jpeg" ContentType="image/jpeg"/>
  <Override PartName="/ppt/media/image31.png" ContentType="image/png"/>
  <Override PartName="/ppt/media/image63.gif" ContentType="image/gif"/>
  <Override PartName="/ppt/media/image28.png" ContentType="image/png"/>
  <Override PartName="/ppt/media/image65.png" ContentType="image/png"/>
  <Override PartName="/ppt/media/image62.gif" ContentType="image/gif"/>
  <Override PartName="/ppt/media/image40.png" ContentType="image/png"/>
  <Override PartName="/ppt/media/image61.png" ContentType="image/png"/>
  <Override PartName="/ppt/media/image5.jpeg" ContentType="image/jpeg"/>
  <Override PartName="/ppt/media/image50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10.png" ContentType="image/png"/>
  <Override PartName="/ppt/media/image47.png" ContentType="image/png"/>
  <Override PartName="/ppt/media/image30.png" ContentType="image/png"/>
  <Override PartName="/ppt/media/image32.png" ContentType="image/png"/>
  <Override PartName="/ppt/media/image34.png" ContentType="image/png"/>
  <Override PartName="/ppt/media/image35.png" ContentType="image/png"/>
  <Override PartName="/ppt/media/image41.png" ContentType="image/png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23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gif>
</file>

<file path=ppt/media/image63.gif>
</file>

<file path=ppt/media/image64.png>
</file>

<file path=ppt/media/image65.png>
</file>

<file path=ppt/media/image66.gif>
</file>

<file path=ppt/media/image67.gif>
</file>

<file path=ppt/media/image68.gif>
</file>

<file path=ppt/media/image69.gif>
</file>

<file path=ppt/media/image7.png>
</file>

<file path=ppt/media/image70.gif>
</file>

<file path=ppt/media/image71.gif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edit the </a:t>
            </a:r>
            <a:r>
              <a:rPr b="0" lang="en-US" sz="4400" spc="-1" strike="noStrike">
                <a:latin typeface="Arial"/>
              </a:rPr>
              <a:t>title 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image" Target="../media/image45.png"/><Relationship Id="rId7" Type="http://schemas.openxmlformats.org/officeDocument/2006/relationships/slideLayout" Target="../slideLayouts/slideLayout4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image" Target="../media/image52.png"/><Relationship Id="rId6" Type="http://schemas.openxmlformats.org/officeDocument/2006/relationships/slideLayout" Target="../slideLayouts/slideLayout6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slideLayout" Target="../slideLayouts/slideLayout7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image" Target="../media/image57.png"/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slideLayout" Target="../slideLayouts/slideLayout4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image" Target="../media/image61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62.gif"/><Relationship Id="rId2" Type="http://schemas.openxmlformats.org/officeDocument/2006/relationships/image" Target="../media/image63.gif"/><Relationship Id="rId3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image" Target="../media/image65.png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66.gif"/><Relationship Id="rId2" Type="http://schemas.openxmlformats.org/officeDocument/2006/relationships/image" Target="../media/image67.gif"/><Relationship Id="rId3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68.gif"/><Relationship Id="rId2" Type="http://schemas.openxmlformats.org/officeDocument/2006/relationships/image" Target="../media/image69.gif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70.gif"/><Relationship Id="rId2" Type="http://schemas.openxmlformats.org/officeDocument/2006/relationships/image" Target="../media/image71.gif"/><Relationship Id="rId3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1" Type="http://schemas.openxmlformats.org/officeDocument/2006/relationships/image" Target="../media/image18.png"/><Relationship Id="rId12" Type="http://schemas.openxmlformats.org/officeDocument/2006/relationships/image" Target="../media/image19.png"/><Relationship Id="rId13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Relationship Id="rId7" Type="http://schemas.openxmlformats.org/officeDocument/2006/relationships/image" Target="../media/image37.png"/><Relationship Id="rId8" Type="http://schemas.openxmlformats.org/officeDocument/2006/relationships/image" Target="../media/image38.png"/><Relationship Id="rId9" Type="http://schemas.openxmlformats.org/officeDocument/2006/relationships/image" Target="../media/image39.png"/><Relationship Id="rId10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642960" y="2000160"/>
            <a:ext cx="7769520" cy="206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3600" spc="-1" strike="noStrike">
                <a:solidFill>
                  <a:srgbClr val="000000"/>
                </a:solidFill>
                <a:latin typeface="Arial"/>
                <a:ea typeface="Arial"/>
              </a:rPr>
              <a:t>Применение различных схем для численного решения уравнения переноса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2500200" y="4124160"/>
            <a:ext cx="6397920" cy="174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Arial"/>
              </a:rPr>
              <a:t>Студент 621 группы</a:t>
            </a: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Arial"/>
              </a:rPr>
              <a:t>Сенченок Григорий Антонович.</a:t>
            </a: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Arial"/>
              </a:rPr>
              <a:t>Научный руководитель:</a:t>
            </a: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Arial"/>
              </a:rPr>
              <a:t>д.ф.-м.н., профессор</a:t>
            </a: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Arial"/>
              </a:rPr>
              <a:t>Меньшов Игорь Станиславович.</a:t>
            </a: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68" name="CustomShape 3"/>
          <p:cNvSpPr/>
          <p:nvPr/>
        </p:nvSpPr>
        <p:spPr>
          <a:xfrm>
            <a:off x="1643040" y="219960"/>
            <a:ext cx="6283800" cy="1186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  <a:ea typeface="Calibri"/>
              </a:rPr>
              <a:t>Московский государственный университет имени М.В.Ломоносова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  <a:ea typeface="Calibri"/>
              </a:rPr>
              <a:t>Механико-математический факультет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"/>
          <p:cNvSpPr/>
          <p:nvPr/>
        </p:nvSpPr>
        <p:spPr>
          <a:xfrm>
            <a:off x="457200" y="273600"/>
            <a:ext cx="8227080" cy="11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Аппроксимация интегралов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57" name="CustomShape 2"/>
          <p:cNvSpPr/>
          <p:nvPr/>
        </p:nvSpPr>
        <p:spPr>
          <a:xfrm>
            <a:off x="784800" y="3155760"/>
            <a:ext cx="5020920" cy="48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Непрерывное распределение (методы MUSCL, THINC):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Квадратурная формула трапеции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358" name="" descr=""/>
          <p:cNvPicPr/>
          <p:nvPr/>
        </p:nvPicPr>
        <p:blipFill>
          <a:blip r:embed="rId1"/>
          <a:stretch/>
        </p:blipFill>
        <p:spPr>
          <a:xfrm>
            <a:off x="858600" y="3701880"/>
            <a:ext cx="4688280" cy="547560"/>
          </a:xfrm>
          <a:prstGeom prst="rect">
            <a:avLst/>
          </a:prstGeom>
          <a:ln>
            <a:noFill/>
          </a:ln>
        </p:spPr>
      </p:pic>
      <p:pic>
        <p:nvPicPr>
          <p:cNvPr id="359" name="" descr=""/>
          <p:cNvPicPr/>
          <p:nvPr/>
        </p:nvPicPr>
        <p:blipFill>
          <a:blip r:embed="rId2"/>
          <a:stretch/>
        </p:blipFill>
        <p:spPr>
          <a:xfrm>
            <a:off x="858600" y="4320000"/>
            <a:ext cx="4214160" cy="1108080"/>
          </a:xfrm>
          <a:prstGeom prst="rect">
            <a:avLst/>
          </a:prstGeom>
          <a:ln>
            <a:noFill/>
          </a:ln>
        </p:spPr>
      </p:pic>
      <p:pic>
        <p:nvPicPr>
          <p:cNvPr id="360" name="" descr=""/>
          <p:cNvPicPr/>
          <p:nvPr/>
        </p:nvPicPr>
        <p:blipFill>
          <a:blip r:embed="rId3"/>
          <a:stretch/>
        </p:blipFill>
        <p:spPr>
          <a:xfrm>
            <a:off x="926640" y="5851440"/>
            <a:ext cx="4583520" cy="547560"/>
          </a:xfrm>
          <a:prstGeom prst="rect">
            <a:avLst/>
          </a:prstGeom>
          <a:ln>
            <a:noFill/>
          </a:ln>
        </p:spPr>
      </p:pic>
      <p:pic>
        <p:nvPicPr>
          <p:cNvPr id="361" name="" descr=""/>
          <p:cNvPicPr/>
          <p:nvPr/>
        </p:nvPicPr>
        <p:blipFill>
          <a:blip r:embed="rId4"/>
          <a:stretch/>
        </p:blipFill>
        <p:spPr>
          <a:xfrm>
            <a:off x="932400" y="6357960"/>
            <a:ext cx="4528440" cy="466920"/>
          </a:xfrm>
          <a:prstGeom prst="rect">
            <a:avLst/>
          </a:prstGeom>
          <a:ln>
            <a:noFill/>
          </a:ln>
        </p:spPr>
      </p:pic>
      <p:sp>
        <p:nvSpPr>
          <p:cNvPr id="362" name="CustomShape 3"/>
          <p:cNvSpPr/>
          <p:nvPr/>
        </p:nvSpPr>
        <p:spPr>
          <a:xfrm>
            <a:off x="858600" y="5498640"/>
            <a:ext cx="568548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Финальное выражение для расчета потоков через грани ячеек: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63" name="CustomShape 4"/>
          <p:cNvSpPr/>
          <p:nvPr/>
        </p:nvSpPr>
        <p:spPr>
          <a:xfrm>
            <a:off x="822600" y="2025360"/>
            <a:ext cx="7679520" cy="1368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Для вычисления потоков были исследованы следующие методы подсеточной реконструкции:</a:t>
            </a:r>
            <a:endParaRPr b="0" lang="en-US" sz="14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MUSCL: восполнение ллинейной функцией</a:t>
            </a:r>
            <a:endParaRPr b="0" lang="en-US" sz="14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THINC: восполнение гиперболическим тангенсом</a:t>
            </a:r>
            <a:endParaRPr b="0" lang="en-US" sz="14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JR: восполнение скачком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64" name="CustomShape 5"/>
          <p:cNvSpPr/>
          <p:nvPr/>
        </p:nvSpPr>
        <p:spPr>
          <a:xfrm>
            <a:off x="822960" y="1188720"/>
            <a:ext cx="8229240" cy="4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latin typeface="Arial"/>
              </a:rPr>
              <a:t>Выражение для точного расчета потоков через грани ячеек, полученное методом характеристик: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365" name="" descr=""/>
          <p:cNvPicPr/>
          <p:nvPr/>
        </p:nvPicPr>
        <p:blipFill>
          <a:blip r:embed="rId5"/>
          <a:stretch/>
        </p:blipFill>
        <p:spPr>
          <a:xfrm>
            <a:off x="914400" y="1474920"/>
            <a:ext cx="3840120" cy="607680"/>
          </a:xfrm>
          <a:prstGeom prst="rect">
            <a:avLst/>
          </a:prstGeom>
          <a:ln>
            <a:noFill/>
          </a:ln>
        </p:spPr>
      </p:pic>
      <p:pic>
        <p:nvPicPr>
          <p:cNvPr id="366" name="" descr=""/>
          <p:cNvPicPr/>
          <p:nvPr/>
        </p:nvPicPr>
        <p:blipFill>
          <a:blip r:embed="rId6"/>
          <a:stretch/>
        </p:blipFill>
        <p:spPr>
          <a:xfrm>
            <a:off x="5120640" y="1499040"/>
            <a:ext cx="3748680" cy="573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CustomShape 1"/>
          <p:cNvSpPr/>
          <p:nvPr/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MUSCL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68" name="Picture 2_18" descr=""/>
          <p:cNvPicPr/>
          <p:nvPr/>
        </p:nvPicPr>
        <p:blipFill>
          <a:blip r:embed="rId1"/>
          <a:stretch/>
        </p:blipFill>
        <p:spPr>
          <a:xfrm>
            <a:off x="91440" y="1492920"/>
            <a:ext cx="6175080" cy="4997880"/>
          </a:xfrm>
          <a:prstGeom prst="rect">
            <a:avLst/>
          </a:prstGeom>
          <a:ln w="9360">
            <a:noFill/>
          </a:ln>
        </p:spPr>
      </p:pic>
      <p:pic>
        <p:nvPicPr>
          <p:cNvPr id="369" name="Picture 4_8" descr="D:\YandexDisk\Скриншоты\2021-05-18_12-55-05.png"/>
          <p:cNvPicPr/>
          <p:nvPr/>
        </p:nvPicPr>
        <p:blipFill>
          <a:blip r:embed="rId2"/>
          <a:stretch/>
        </p:blipFill>
        <p:spPr>
          <a:xfrm>
            <a:off x="4846320" y="1364040"/>
            <a:ext cx="3690360" cy="3572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457200" y="1828800"/>
            <a:ext cx="8227080" cy="429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1" name="Picture 4_1" descr=""/>
          <p:cNvPicPr/>
          <p:nvPr/>
        </p:nvPicPr>
        <p:blipFill>
          <a:blip r:embed="rId1"/>
          <a:stretch/>
        </p:blipFill>
        <p:spPr>
          <a:xfrm>
            <a:off x="6013080" y="1946160"/>
            <a:ext cx="2855160" cy="577440"/>
          </a:xfrm>
          <a:prstGeom prst="rect">
            <a:avLst/>
          </a:prstGeom>
          <a:ln w="9360">
            <a:noFill/>
          </a:ln>
        </p:spPr>
      </p:pic>
      <p:sp>
        <p:nvSpPr>
          <p:cNvPr id="372" name="CustomShape 2"/>
          <p:cNvSpPr/>
          <p:nvPr/>
        </p:nvSpPr>
        <p:spPr>
          <a:xfrm>
            <a:off x="457200" y="273600"/>
            <a:ext cx="8227080" cy="11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THINC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73" name="CustomShape 3"/>
          <p:cNvSpPr/>
          <p:nvPr/>
        </p:nvSpPr>
        <p:spPr>
          <a:xfrm>
            <a:off x="548640" y="1325160"/>
            <a:ext cx="7679520" cy="3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5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Аппроксимация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f(i)n: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74" name="Picture 3_0" descr=""/>
          <p:cNvPicPr/>
          <p:nvPr/>
        </p:nvPicPr>
        <p:blipFill>
          <a:blip r:embed="rId2"/>
          <a:stretch/>
        </p:blipFill>
        <p:spPr>
          <a:xfrm>
            <a:off x="731520" y="1749960"/>
            <a:ext cx="5212440" cy="926280"/>
          </a:xfrm>
          <a:prstGeom prst="rect">
            <a:avLst/>
          </a:prstGeom>
          <a:ln w="9360">
            <a:noFill/>
          </a:ln>
        </p:spPr>
      </p:pic>
      <p:sp>
        <p:nvSpPr>
          <p:cNvPr id="375" name="CustomShape 4"/>
          <p:cNvSpPr/>
          <p:nvPr/>
        </p:nvSpPr>
        <p:spPr>
          <a:xfrm>
            <a:off x="457200" y="2743200"/>
            <a:ext cx="8319600" cy="23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056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Параметр       – относительное расстояние до середины скачка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от левой границы отрезка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X(i-1/2)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76" name="Picture 2_1" descr=""/>
          <p:cNvPicPr/>
          <p:nvPr/>
        </p:nvPicPr>
        <p:blipFill>
          <a:blip r:embed="rId3"/>
          <a:stretch/>
        </p:blipFill>
        <p:spPr>
          <a:xfrm>
            <a:off x="2103120" y="2766960"/>
            <a:ext cx="354600" cy="340560"/>
          </a:xfrm>
          <a:prstGeom prst="rect">
            <a:avLst/>
          </a:prstGeom>
          <a:ln w="9360">
            <a:noFill/>
          </a:ln>
        </p:spPr>
      </p:pic>
      <p:pic>
        <p:nvPicPr>
          <p:cNvPr id="377" name="Рисунок 4_1" descr="D:\YandexDisk\Скриншоты\2020-09-29_23-00-24 (3).png"/>
          <p:cNvPicPr/>
          <p:nvPr/>
        </p:nvPicPr>
        <p:blipFill>
          <a:blip r:embed="rId4"/>
          <a:stretch/>
        </p:blipFill>
        <p:spPr>
          <a:xfrm>
            <a:off x="1828800" y="3372480"/>
            <a:ext cx="5393520" cy="2203920"/>
          </a:xfrm>
          <a:prstGeom prst="rect">
            <a:avLst/>
          </a:prstGeom>
          <a:ln w="9360">
            <a:noFill/>
          </a:ln>
        </p:spPr>
      </p:pic>
      <p:pic>
        <p:nvPicPr>
          <p:cNvPr id="378" name="Рисунок 6_0" descr="2021-05-18_12-26-36.png"/>
          <p:cNvPicPr/>
          <p:nvPr/>
        </p:nvPicPr>
        <p:blipFill>
          <a:blip r:embed="rId5"/>
          <a:stretch/>
        </p:blipFill>
        <p:spPr>
          <a:xfrm>
            <a:off x="2560320" y="5394960"/>
            <a:ext cx="4021920" cy="1187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Jump Reconstruction (JR)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80" name="CustomShape 2"/>
          <p:cNvSpPr/>
          <p:nvPr/>
        </p:nvSpPr>
        <p:spPr>
          <a:xfrm>
            <a:off x="640080" y="1291680"/>
            <a:ext cx="8011080" cy="44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Arial"/>
              </a:rPr>
              <a:t>Подсеточное восполнение разрывной функцией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81" name="Picture 2_0" descr="C:\Users\GSench\Downloads\1200px-Heaviside.svg.png"/>
          <p:cNvPicPr/>
          <p:nvPr/>
        </p:nvPicPr>
        <p:blipFill>
          <a:blip r:embed="rId1"/>
          <a:stretch/>
        </p:blipFill>
        <p:spPr>
          <a:xfrm>
            <a:off x="4023360" y="2011680"/>
            <a:ext cx="4361760" cy="2244960"/>
          </a:xfrm>
          <a:prstGeom prst="rect">
            <a:avLst/>
          </a:prstGeom>
          <a:ln>
            <a:noFill/>
          </a:ln>
        </p:spPr>
      </p:pic>
      <p:pic>
        <p:nvPicPr>
          <p:cNvPr id="382" name="" descr=""/>
          <p:cNvPicPr/>
          <p:nvPr/>
        </p:nvPicPr>
        <p:blipFill>
          <a:blip r:embed="rId2"/>
          <a:stretch/>
        </p:blipFill>
        <p:spPr>
          <a:xfrm>
            <a:off x="640080" y="1978560"/>
            <a:ext cx="2924640" cy="763200"/>
          </a:xfrm>
          <a:prstGeom prst="rect">
            <a:avLst/>
          </a:prstGeom>
          <a:ln>
            <a:noFill/>
          </a:ln>
        </p:spPr>
      </p:pic>
      <p:pic>
        <p:nvPicPr>
          <p:cNvPr id="383" name="" descr=""/>
          <p:cNvPicPr/>
          <p:nvPr/>
        </p:nvPicPr>
        <p:blipFill>
          <a:blip r:embed="rId3"/>
          <a:stretch/>
        </p:blipFill>
        <p:spPr>
          <a:xfrm>
            <a:off x="496080" y="3364560"/>
            <a:ext cx="3434400" cy="748800"/>
          </a:xfrm>
          <a:prstGeom prst="rect">
            <a:avLst/>
          </a:prstGeom>
          <a:ln>
            <a:noFill/>
          </a:ln>
        </p:spPr>
      </p:pic>
      <p:sp>
        <p:nvSpPr>
          <p:cNvPr id="384" name="CustomShape 3"/>
          <p:cNvSpPr/>
          <p:nvPr/>
        </p:nvSpPr>
        <p:spPr>
          <a:xfrm>
            <a:off x="457200" y="2744280"/>
            <a:ext cx="3747600" cy="6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400"/>
              </a:spcBef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Параметр xi*–  положение скачка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CustomShape 1"/>
          <p:cNvSpPr/>
          <p:nvPr/>
        </p:nvSpPr>
        <p:spPr>
          <a:xfrm>
            <a:off x="457200" y="273600"/>
            <a:ext cx="8227080" cy="11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Численные результаты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86" name="CustomShape 2"/>
          <p:cNvSpPr/>
          <p:nvPr/>
        </p:nvSpPr>
        <p:spPr>
          <a:xfrm>
            <a:off x="640080" y="1417680"/>
            <a:ext cx="7862400" cy="77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1D тесты с перемещением “полки” с постоянной скоростью. Заданы циклические граничные условия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387" name="CustomShape 3"/>
          <p:cNvSpPr/>
          <p:nvPr/>
        </p:nvSpPr>
        <p:spPr>
          <a:xfrm>
            <a:off x="731520" y="4024440"/>
            <a:ext cx="7679520" cy="54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2D тесты с перемещением простых форм в поле постоянной скорости</a:t>
            </a:r>
            <a:endParaRPr b="0" lang="en-US" sz="15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2D тест с перемещением простых форм в поле скоростей твердого тела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388" name="" descr=""/>
          <p:cNvPicPr/>
          <p:nvPr/>
        </p:nvPicPr>
        <p:blipFill>
          <a:blip r:embed="rId1"/>
          <a:stretch/>
        </p:blipFill>
        <p:spPr>
          <a:xfrm>
            <a:off x="548640" y="4376520"/>
            <a:ext cx="2662920" cy="2662920"/>
          </a:xfrm>
          <a:prstGeom prst="rect">
            <a:avLst/>
          </a:prstGeom>
          <a:ln>
            <a:noFill/>
          </a:ln>
        </p:spPr>
      </p:pic>
      <p:pic>
        <p:nvPicPr>
          <p:cNvPr id="389" name="" descr=""/>
          <p:cNvPicPr/>
          <p:nvPr/>
        </p:nvPicPr>
        <p:blipFill>
          <a:blip r:embed="rId2"/>
          <a:stretch/>
        </p:blipFill>
        <p:spPr>
          <a:xfrm>
            <a:off x="3217680" y="4406400"/>
            <a:ext cx="2633040" cy="2633040"/>
          </a:xfrm>
          <a:prstGeom prst="rect">
            <a:avLst/>
          </a:prstGeom>
          <a:ln>
            <a:noFill/>
          </a:ln>
        </p:spPr>
      </p:pic>
      <p:pic>
        <p:nvPicPr>
          <p:cNvPr id="390" name="" descr=""/>
          <p:cNvPicPr/>
          <p:nvPr/>
        </p:nvPicPr>
        <p:blipFill>
          <a:blip r:embed="rId3"/>
          <a:stretch/>
        </p:blipFill>
        <p:spPr>
          <a:xfrm>
            <a:off x="5861880" y="4389120"/>
            <a:ext cx="2640600" cy="2640600"/>
          </a:xfrm>
          <a:prstGeom prst="rect">
            <a:avLst/>
          </a:prstGeom>
          <a:ln>
            <a:noFill/>
          </a:ln>
        </p:spPr>
      </p:pic>
      <p:pic>
        <p:nvPicPr>
          <p:cNvPr id="391" name="" descr=""/>
          <p:cNvPicPr/>
          <p:nvPr/>
        </p:nvPicPr>
        <p:blipFill>
          <a:blip r:embed="rId4"/>
          <a:stretch/>
        </p:blipFill>
        <p:spPr>
          <a:xfrm>
            <a:off x="1371600" y="2103120"/>
            <a:ext cx="6400440" cy="2133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" descr=""/>
          <p:cNvPicPr/>
          <p:nvPr/>
        </p:nvPicPr>
        <p:blipFill>
          <a:blip r:embed="rId1"/>
          <a:stretch/>
        </p:blipFill>
        <p:spPr>
          <a:xfrm>
            <a:off x="360" y="3627720"/>
            <a:ext cx="9143640" cy="3047400"/>
          </a:xfrm>
          <a:prstGeom prst="rect">
            <a:avLst/>
          </a:prstGeom>
          <a:ln>
            <a:noFill/>
          </a:ln>
        </p:spPr>
      </p:pic>
      <p:pic>
        <p:nvPicPr>
          <p:cNvPr id="393" name="" descr=""/>
          <p:cNvPicPr/>
          <p:nvPr/>
        </p:nvPicPr>
        <p:blipFill>
          <a:blip r:embed="rId2"/>
          <a:stretch/>
        </p:blipFill>
        <p:spPr>
          <a:xfrm>
            <a:off x="51840" y="335880"/>
            <a:ext cx="9143640" cy="3047400"/>
          </a:xfrm>
          <a:prstGeom prst="rect">
            <a:avLst/>
          </a:prstGeom>
          <a:ln>
            <a:noFill/>
          </a:ln>
        </p:spPr>
      </p:pic>
      <p:sp>
        <p:nvSpPr>
          <p:cNvPr id="394" name="TextShape 1"/>
          <p:cNvSpPr txBox="1"/>
          <p:nvPr/>
        </p:nvSpPr>
        <p:spPr>
          <a:xfrm>
            <a:off x="640080" y="91440"/>
            <a:ext cx="18288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MUSCL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TextShape 2"/>
          <p:cNvSpPr txBox="1"/>
          <p:nvPr/>
        </p:nvSpPr>
        <p:spPr>
          <a:xfrm>
            <a:off x="457200" y="3383280"/>
            <a:ext cx="20116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THINC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" descr=""/>
          <p:cNvPicPr/>
          <p:nvPr/>
        </p:nvPicPr>
        <p:blipFill>
          <a:blip r:embed="rId1"/>
          <a:stretch/>
        </p:blipFill>
        <p:spPr>
          <a:xfrm>
            <a:off x="12960" y="3383280"/>
            <a:ext cx="9143640" cy="3428640"/>
          </a:xfrm>
          <a:prstGeom prst="rect">
            <a:avLst/>
          </a:prstGeom>
          <a:ln>
            <a:noFill/>
          </a:ln>
        </p:spPr>
      </p:pic>
      <p:pic>
        <p:nvPicPr>
          <p:cNvPr id="397" name="" descr=""/>
          <p:cNvPicPr/>
          <p:nvPr/>
        </p:nvPicPr>
        <p:blipFill>
          <a:blip r:embed="rId2"/>
          <a:stretch/>
        </p:blipFill>
        <p:spPr>
          <a:xfrm>
            <a:off x="12960" y="95760"/>
            <a:ext cx="9143640" cy="3428640"/>
          </a:xfrm>
          <a:prstGeom prst="rect">
            <a:avLst/>
          </a:prstGeom>
          <a:ln>
            <a:noFill/>
          </a:ln>
        </p:spPr>
      </p:pic>
      <p:sp>
        <p:nvSpPr>
          <p:cNvPr id="398" name="CustomShape 1"/>
          <p:cNvSpPr/>
          <p:nvPr/>
        </p:nvSpPr>
        <p:spPr>
          <a:xfrm>
            <a:off x="1188720" y="0"/>
            <a:ext cx="210168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MUSCL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9" name="CustomShape 2"/>
          <p:cNvSpPr/>
          <p:nvPr/>
        </p:nvSpPr>
        <p:spPr>
          <a:xfrm>
            <a:off x="1188720" y="3200400"/>
            <a:ext cx="201024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THINC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" descr=""/>
          <p:cNvPicPr/>
          <p:nvPr/>
        </p:nvPicPr>
        <p:blipFill>
          <a:blip r:embed="rId1"/>
          <a:stretch/>
        </p:blipFill>
        <p:spPr>
          <a:xfrm>
            <a:off x="360" y="153000"/>
            <a:ext cx="9143640" cy="3047400"/>
          </a:xfrm>
          <a:prstGeom prst="rect">
            <a:avLst/>
          </a:prstGeom>
          <a:ln>
            <a:noFill/>
          </a:ln>
        </p:spPr>
      </p:pic>
      <p:pic>
        <p:nvPicPr>
          <p:cNvPr id="401" name="" descr=""/>
          <p:cNvPicPr/>
          <p:nvPr/>
        </p:nvPicPr>
        <p:blipFill>
          <a:blip r:embed="rId2"/>
          <a:stretch/>
        </p:blipFill>
        <p:spPr>
          <a:xfrm>
            <a:off x="0" y="3200400"/>
            <a:ext cx="9143640" cy="3047400"/>
          </a:xfrm>
          <a:prstGeom prst="rect">
            <a:avLst/>
          </a:prstGeom>
          <a:ln>
            <a:noFill/>
          </a:ln>
        </p:spPr>
      </p:pic>
      <p:sp>
        <p:nvSpPr>
          <p:cNvPr id="402" name="TextShape 1"/>
          <p:cNvSpPr txBox="1"/>
          <p:nvPr/>
        </p:nvSpPr>
        <p:spPr>
          <a:xfrm>
            <a:off x="365760" y="91440"/>
            <a:ext cx="1554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THINC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3" name="TextShape 2"/>
          <p:cNvSpPr txBox="1"/>
          <p:nvPr/>
        </p:nvSpPr>
        <p:spPr>
          <a:xfrm>
            <a:off x="274320" y="3108960"/>
            <a:ext cx="17373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JR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" descr=""/>
          <p:cNvPicPr/>
          <p:nvPr/>
        </p:nvPicPr>
        <p:blipFill>
          <a:blip r:embed="rId1"/>
          <a:stretch/>
        </p:blipFill>
        <p:spPr>
          <a:xfrm>
            <a:off x="4320" y="112680"/>
            <a:ext cx="9143640" cy="3428640"/>
          </a:xfrm>
          <a:prstGeom prst="rect">
            <a:avLst/>
          </a:prstGeom>
          <a:ln>
            <a:noFill/>
          </a:ln>
        </p:spPr>
      </p:pic>
      <p:pic>
        <p:nvPicPr>
          <p:cNvPr id="405" name="" descr=""/>
          <p:cNvPicPr/>
          <p:nvPr/>
        </p:nvPicPr>
        <p:blipFill>
          <a:blip r:embed="rId2"/>
          <a:stretch/>
        </p:blipFill>
        <p:spPr>
          <a:xfrm>
            <a:off x="16920" y="3399840"/>
            <a:ext cx="9143640" cy="3428640"/>
          </a:xfrm>
          <a:prstGeom prst="rect">
            <a:avLst/>
          </a:prstGeom>
          <a:ln>
            <a:noFill/>
          </a:ln>
        </p:spPr>
      </p:pic>
      <p:sp>
        <p:nvSpPr>
          <p:cNvPr id="406" name="CustomShape 1"/>
          <p:cNvSpPr/>
          <p:nvPr/>
        </p:nvSpPr>
        <p:spPr>
          <a:xfrm>
            <a:off x="822960" y="271440"/>
            <a:ext cx="228456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7" name="CustomShape 2"/>
          <p:cNvSpPr/>
          <p:nvPr/>
        </p:nvSpPr>
        <p:spPr>
          <a:xfrm>
            <a:off x="822960" y="3549600"/>
            <a:ext cx="146160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8" name="TextShape 3"/>
          <p:cNvSpPr txBox="1"/>
          <p:nvPr/>
        </p:nvSpPr>
        <p:spPr>
          <a:xfrm>
            <a:off x="640080" y="3108960"/>
            <a:ext cx="128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JR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9" name="TextShape 4"/>
          <p:cNvSpPr txBox="1"/>
          <p:nvPr/>
        </p:nvSpPr>
        <p:spPr>
          <a:xfrm>
            <a:off x="548640" y="112680"/>
            <a:ext cx="128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THINC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CustomShape 1"/>
          <p:cNvSpPr/>
          <p:nvPr/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Arial"/>
              </a:rPr>
              <a:t>2D реализация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11" name="CustomShape 2"/>
          <p:cNvSpPr/>
          <p:nvPr/>
        </p:nvSpPr>
        <p:spPr>
          <a:xfrm>
            <a:off x="457200" y="1619280"/>
            <a:ext cx="8226720" cy="41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  <a:ea typeface="Arial"/>
              </a:rPr>
              <a:t>Метод THINC + Годунов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412" name="" descr=""/>
          <p:cNvPicPr/>
          <p:nvPr/>
        </p:nvPicPr>
        <p:blipFill>
          <a:blip r:embed="rId1"/>
          <a:stretch/>
        </p:blipFill>
        <p:spPr>
          <a:xfrm>
            <a:off x="90720" y="2285280"/>
            <a:ext cx="4295880" cy="4295880"/>
          </a:xfrm>
          <a:prstGeom prst="rect">
            <a:avLst/>
          </a:prstGeom>
          <a:ln>
            <a:noFill/>
          </a:ln>
        </p:spPr>
      </p:pic>
      <p:pic>
        <p:nvPicPr>
          <p:cNvPr id="413" name="" descr=""/>
          <p:cNvPicPr/>
          <p:nvPr/>
        </p:nvPicPr>
        <p:blipFill>
          <a:blip r:embed="rId2"/>
          <a:stretch/>
        </p:blipFill>
        <p:spPr>
          <a:xfrm>
            <a:off x="4297680" y="2285280"/>
            <a:ext cx="4295160" cy="4295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  <a:ea typeface="Arial"/>
              </a:rPr>
              <a:t>Введение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457200" y="1418760"/>
            <a:ext cx="8226720" cy="452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Arial"/>
              </a:rPr>
              <a:t>Важный аспект решения прикладных задач - описание геометрии и области решения</a:t>
            </a:r>
            <a:endParaRPr b="0" lang="en-US" sz="1800" spc="-1" strike="noStrike"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Arial"/>
              </a:rPr>
              <a:t>Пространственно – сложная форма исследуемых объектов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548640" y="2468880"/>
            <a:ext cx="2649960" cy="310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ru-RU" sz="2200" spc="-1" strike="noStrike">
                <a:solidFill>
                  <a:srgbClr val="000000"/>
                </a:solidFill>
                <a:latin typeface="Arial"/>
                <a:ea typeface="Arial"/>
              </a:rPr>
              <a:t>Примеры:</a:t>
            </a:r>
            <a:endParaRPr b="0" lang="en-US" sz="22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Arial"/>
              </a:rPr>
              <a:t>Задачи теории упругости: описание деформируемых тел</a:t>
            </a:r>
            <a:endParaRPr b="0" lang="en-US" sz="15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Arial"/>
              </a:rPr>
              <a:t>Задачи аэродинамики: геометрия летательных аппаратов</a:t>
            </a:r>
            <a:endParaRPr b="0" lang="en-US" sz="15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Arial"/>
              </a:rPr>
              <a:t>Механика сплошной среды: описание параметров среды в пространстве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365760" y="5852160"/>
            <a:ext cx="8044920" cy="82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0200">
              <a:lnSpc>
                <a:spcPct val="100000"/>
              </a:lnSpc>
              <a:tabLst>
                <a:tab algn="l" pos="0"/>
              </a:tabLst>
            </a:pPr>
            <a:r>
              <a:rPr b="1" lang="ru-RU" sz="2200" spc="-1" strike="noStrike">
                <a:solidFill>
                  <a:srgbClr val="000000"/>
                </a:solidFill>
                <a:latin typeface="Arial"/>
                <a:ea typeface="Arial"/>
              </a:rPr>
              <a:t>Геометрия – важный элемент вычислительного эксперимента в механике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273" name="" descr=""/>
          <p:cNvPicPr/>
          <p:nvPr/>
        </p:nvPicPr>
        <p:blipFill>
          <a:blip r:embed="rId1"/>
          <a:stretch/>
        </p:blipFill>
        <p:spPr>
          <a:xfrm>
            <a:off x="6035040" y="2286000"/>
            <a:ext cx="2705040" cy="2268360"/>
          </a:xfrm>
          <a:prstGeom prst="rect">
            <a:avLst/>
          </a:prstGeom>
          <a:ln>
            <a:noFill/>
          </a:ln>
        </p:spPr>
      </p:pic>
      <p:pic>
        <p:nvPicPr>
          <p:cNvPr id="274" name="" descr=""/>
          <p:cNvPicPr/>
          <p:nvPr/>
        </p:nvPicPr>
        <p:blipFill>
          <a:blip r:embed="rId2"/>
          <a:stretch/>
        </p:blipFill>
        <p:spPr>
          <a:xfrm>
            <a:off x="3076920" y="2467800"/>
            <a:ext cx="2499480" cy="1919880"/>
          </a:xfrm>
          <a:prstGeom prst="rect">
            <a:avLst/>
          </a:prstGeom>
          <a:ln>
            <a:noFill/>
          </a:ln>
        </p:spPr>
      </p:pic>
      <p:pic>
        <p:nvPicPr>
          <p:cNvPr id="275" name="" descr=""/>
          <p:cNvPicPr/>
          <p:nvPr/>
        </p:nvPicPr>
        <p:blipFill>
          <a:blip r:embed="rId3"/>
          <a:stretch/>
        </p:blipFill>
        <p:spPr>
          <a:xfrm>
            <a:off x="4937760" y="3931920"/>
            <a:ext cx="2698920" cy="2122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ustomShape 1"/>
          <p:cNvSpPr/>
          <p:nvPr/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Arial"/>
              </a:rPr>
              <a:t>2D реализация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15" name="CustomShape 2"/>
          <p:cNvSpPr/>
          <p:nvPr/>
        </p:nvSpPr>
        <p:spPr>
          <a:xfrm>
            <a:off x="457200" y="1619280"/>
            <a:ext cx="8226720" cy="41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  <a:ea typeface="Arial"/>
              </a:rPr>
              <a:t>THINC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416" name="" descr=""/>
          <p:cNvPicPr/>
          <p:nvPr/>
        </p:nvPicPr>
        <p:blipFill>
          <a:blip r:embed="rId1"/>
          <a:stretch/>
        </p:blipFill>
        <p:spPr>
          <a:xfrm>
            <a:off x="458280" y="2104200"/>
            <a:ext cx="4386600" cy="4386600"/>
          </a:xfrm>
          <a:prstGeom prst="rect">
            <a:avLst/>
          </a:prstGeom>
          <a:ln>
            <a:noFill/>
          </a:ln>
        </p:spPr>
      </p:pic>
      <p:pic>
        <p:nvPicPr>
          <p:cNvPr id="417" name="" descr=""/>
          <p:cNvPicPr/>
          <p:nvPr/>
        </p:nvPicPr>
        <p:blipFill>
          <a:blip r:embed="rId2"/>
          <a:stretch/>
        </p:blipFill>
        <p:spPr>
          <a:xfrm>
            <a:off x="4423320" y="2097720"/>
            <a:ext cx="4387680" cy="4387680"/>
          </a:xfrm>
          <a:prstGeom prst="rect">
            <a:avLst/>
          </a:prstGeom>
          <a:ln>
            <a:noFill/>
          </a:ln>
        </p:spPr>
      </p:pic>
      <p:sp>
        <p:nvSpPr>
          <p:cNvPr id="418" name="TextShape 3"/>
          <p:cNvSpPr txBox="1"/>
          <p:nvPr/>
        </p:nvSpPr>
        <p:spPr>
          <a:xfrm>
            <a:off x="5026680" y="1617120"/>
            <a:ext cx="916920" cy="657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3200" spc="-1" strike="noStrike">
                <a:latin typeface="Arial"/>
              </a:rPr>
              <a:t>JR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CustomShape 1"/>
          <p:cNvSpPr/>
          <p:nvPr/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Arial"/>
              </a:rPr>
              <a:t>Заключение: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20" name="CustomShape 2"/>
          <p:cNvSpPr/>
          <p:nvPr/>
        </p:nvSpPr>
        <p:spPr>
          <a:xfrm>
            <a:off x="457200" y="1600200"/>
            <a:ext cx="8226720" cy="401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2000"/>
          </a:bodyPr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600" spc="-1" strike="noStrike">
                <a:latin typeface="Calibri"/>
                <a:ea typeface="Arial"/>
              </a:rPr>
              <a:t>Предложен </a:t>
            </a:r>
            <a:r>
              <a:rPr b="0" lang="en-US" sz="1600" spc="-1" strike="noStrike">
                <a:latin typeface="Calibri"/>
                <a:ea typeface="Arial"/>
              </a:rPr>
              <a:t>метод </a:t>
            </a:r>
            <a:r>
              <a:rPr b="0" lang="ru-RU" sz="1600" spc="-1" strike="noStrike">
                <a:latin typeface="Calibri"/>
                <a:ea typeface="Arial"/>
              </a:rPr>
              <a:t>цифрового представления пространственной нестационарной геометрии на основе численного решения уравнения переноса </a:t>
            </a:r>
            <a:endParaRPr b="0" lang="en-US" sz="1600" spc="-1" strike="noStrike">
              <a:latin typeface="Arial"/>
            </a:endParaRPr>
          </a:p>
          <a:p>
            <a:pPr marL="25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b="0" lang="en-US" sz="1600" spc="-1" strike="noStrike"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600" spc="-1" strike="noStrike">
                <a:latin typeface="Calibri"/>
                <a:ea typeface="Arial"/>
              </a:rPr>
              <a:t>Построены и исследованы три численные схемы годуновского типа, использующие различные способы подсеточного восполнения решения: известные в литературе линейное (</a:t>
            </a:r>
            <a:r>
              <a:rPr b="0" lang="en-US" sz="1600" spc="-1" strike="noStrike">
                <a:latin typeface="Calibri"/>
                <a:ea typeface="Arial"/>
              </a:rPr>
              <a:t>MUSCL</a:t>
            </a:r>
            <a:r>
              <a:rPr b="0" lang="ru-RU" sz="1600" spc="-1" strike="noStrike">
                <a:latin typeface="Calibri"/>
                <a:ea typeface="Arial"/>
              </a:rPr>
              <a:t>), сигмоидное (</a:t>
            </a:r>
            <a:r>
              <a:rPr b="0" lang="en-US" sz="1600" spc="-1" strike="noStrike">
                <a:latin typeface="Calibri"/>
                <a:ea typeface="Arial"/>
              </a:rPr>
              <a:t>THINC</a:t>
            </a:r>
            <a:r>
              <a:rPr b="0" lang="ru-RU" sz="1600" spc="-1" strike="noStrike">
                <a:latin typeface="Calibri"/>
                <a:ea typeface="Arial"/>
              </a:rPr>
              <a:t>) и предложенное разрывное (</a:t>
            </a:r>
            <a:r>
              <a:rPr b="0" lang="en-US" sz="1600" spc="-1" strike="noStrike">
                <a:latin typeface="Calibri"/>
                <a:ea typeface="Arial"/>
              </a:rPr>
              <a:t>JR) </a:t>
            </a:r>
            <a:endParaRPr b="0" lang="en-US" sz="1600" spc="-1" strike="noStrike"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b="0" lang="en-US" sz="1600" spc="-1" strike="noStrike"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600" spc="-1" strike="noStrike">
                <a:latin typeface="Calibri"/>
                <a:ea typeface="Arial"/>
              </a:rPr>
              <a:t>Проведено исследование схем на решениях 1</a:t>
            </a:r>
            <a:r>
              <a:rPr b="0" lang="en-US" sz="1600" spc="-1" strike="noStrike">
                <a:latin typeface="Calibri"/>
                <a:ea typeface="Arial"/>
              </a:rPr>
              <a:t>D </a:t>
            </a:r>
            <a:r>
              <a:rPr b="0" lang="ru-RU" sz="1600" spc="-1" strike="noStrike">
                <a:latin typeface="Calibri"/>
                <a:ea typeface="Arial"/>
              </a:rPr>
              <a:t>задач. Показано, что схема </a:t>
            </a:r>
            <a:r>
              <a:rPr b="0" lang="en-US" sz="1600" spc="-1" strike="noStrike">
                <a:latin typeface="Calibri"/>
                <a:ea typeface="Arial"/>
              </a:rPr>
              <a:t>JR</a:t>
            </a:r>
            <a:r>
              <a:rPr b="0" lang="ru-RU" sz="1600" spc="-1" strike="noStrike">
                <a:latin typeface="Calibri"/>
                <a:ea typeface="Arial"/>
              </a:rPr>
              <a:t> максимально точно воспроизводит положение границы (1 счетная ячейка).</a:t>
            </a:r>
            <a:endParaRPr b="0" lang="en-US" sz="1600" spc="-1" strike="noStrike"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b="0" lang="en-US" sz="1600" spc="-1" strike="noStrike"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600" spc="-1" strike="noStrike">
                <a:latin typeface="Calibri"/>
                <a:ea typeface="Arial"/>
              </a:rPr>
              <a:t>Проведено обобщение 1</a:t>
            </a:r>
            <a:r>
              <a:rPr b="0" lang="en-US" sz="1600" spc="-1" strike="noStrike">
                <a:latin typeface="Calibri"/>
                <a:ea typeface="Arial"/>
              </a:rPr>
              <a:t>D </a:t>
            </a:r>
            <a:r>
              <a:rPr b="0" lang="ru-RU" sz="1600" spc="-1" strike="noStrike">
                <a:latin typeface="Calibri"/>
                <a:ea typeface="Arial"/>
              </a:rPr>
              <a:t>метода на </a:t>
            </a:r>
            <a:r>
              <a:rPr b="0" lang="en-US" sz="1600" spc="-1" strike="noStrike">
                <a:latin typeface="Calibri"/>
                <a:ea typeface="Arial"/>
              </a:rPr>
              <a:t>2D </a:t>
            </a:r>
            <a:r>
              <a:rPr b="0" lang="ru-RU" sz="1600" spc="-1" strike="noStrike">
                <a:latin typeface="Calibri"/>
                <a:ea typeface="Arial"/>
              </a:rPr>
              <a:t>уравнения на основе расщепления по направлениям. Составлен код и проведен сравнительный анализ цифрового представления 2</a:t>
            </a:r>
            <a:r>
              <a:rPr b="0" lang="en-US" sz="1600" spc="-1" strike="noStrike">
                <a:latin typeface="Calibri"/>
                <a:ea typeface="Arial"/>
              </a:rPr>
              <a:t>D</a:t>
            </a:r>
            <a:r>
              <a:rPr b="0" lang="ru-RU" sz="1600" spc="-1" strike="noStrike">
                <a:latin typeface="Calibri"/>
                <a:ea typeface="Arial"/>
              </a:rPr>
              <a:t> нестационарной геометрии схемами </a:t>
            </a:r>
            <a:r>
              <a:rPr b="0" lang="en-US" sz="1600" spc="-1" strike="noStrike">
                <a:latin typeface="Calibri"/>
                <a:ea typeface="Arial"/>
              </a:rPr>
              <a:t>MUSCL</a:t>
            </a:r>
            <a:r>
              <a:rPr b="0" lang="ru-RU" sz="1600" spc="-1" strike="noStrike">
                <a:latin typeface="Calibri"/>
                <a:ea typeface="Arial"/>
              </a:rPr>
              <a:t>, </a:t>
            </a:r>
            <a:r>
              <a:rPr b="0" lang="en-US" sz="1600" spc="-1" strike="noStrike">
                <a:latin typeface="Calibri"/>
                <a:ea typeface="Arial"/>
              </a:rPr>
              <a:t>THINC </a:t>
            </a:r>
            <a:r>
              <a:rPr b="0" lang="ru-RU" sz="1600" spc="-1" strike="noStrike">
                <a:latin typeface="Calibri"/>
                <a:ea typeface="Arial"/>
              </a:rPr>
              <a:t>и </a:t>
            </a:r>
            <a:r>
              <a:rPr b="0" lang="en-US" sz="1600" spc="-1" strike="noStrike">
                <a:latin typeface="Calibri"/>
                <a:ea typeface="Arial"/>
              </a:rPr>
              <a:t>JR</a:t>
            </a:r>
            <a:r>
              <a:rPr b="0" lang="ru-RU" sz="1600" spc="-1" strike="noStrike">
                <a:latin typeface="Calibri"/>
                <a:ea typeface="Arial"/>
              </a:rPr>
              <a:t>.  Результаты показали преимущество предложенного </a:t>
            </a:r>
            <a:r>
              <a:rPr b="0" lang="en-US" sz="1600" spc="-1" strike="noStrike">
                <a:latin typeface="Calibri"/>
                <a:ea typeface="Arial"/>
              </a:rPr>
              <a:t>JR </a:t>
            </a:r>
            <a:r>
              <a:rPr b="0" lang="ru-RU" sz="1600" spc="-1" strike="noStrike">
                <a:latin typeface="Calibri"/>
                <a:ea typeface="Arial"/>
              </a:rPr>
              <a:t>метода перед остальными  в точности разрешения границы тела. 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CustomShape 1"/>
          <p:cNvSpPr/>
          <p:nvPr/>
        </p:nvSpPr>
        <p:spPr>
          <a:xfrm>
            <a:off x="549000" y="2926080"/>
            <a:ext cx="8226720" cy="11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Arial"/>
              </a:rPr>
              <a:t>Спасибо за внимание!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CustomShape 1"/>
          <p:cNvSpPr/>
          <p:nvPr/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Arial"/>
              </a:rPr>
              <a:t>Основные источники и литература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23" name="CustomShape 2"/>
          <p:cNvSpPr/>
          <p:nvPr/>
        </p:nvSpPr>
        <p:spPr>
          <a:xfrm>
            <a:off x="457200" y="1600200"/>
            <a:ext cx="8226720" cy="452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5000"/>
          </a:bodyPr>
          <a:p>
            <a:pPr marL="383040" indent="-3801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A simple algebraic interface capturing scheme using hyperbolic tangent function. F. Xiao,</a:t>
            </a:r>
            <a:endParaRPr b="0" lang="en-US" sz="2400" spc="-1" strike="noStrike">
              <a:latin typeface="Arial"/>
            </a:endParaRPr>
          </a:p>
          <a:p>
            <a:pPr marL="383040" indent="-3801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Y. Honma and T. Kono (2005)</a:t>
            </a:r>
            <a:endParaRPr b="0" lang="en-US" sz="2400" spc="-1" strike="noStrike">
              <a:latin typeface="Arial"/>
            </a:endParaRPr>
          </a:p>
          <a:p>
            <a:pPr marL="383040" indent="-3801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Revisit to the THINC scheme: A simple algebraic VOF algorithm. Feng Xiao, Satoshi Ii, Chungang Chen (2011)</a:t>
            </a:r>
            <a:endParaRPr b="0" lang="en-US" sz="2400" spc="-1" strike="noStrike">
              <a:latin typeface="Arial"/>
            </a:endParaRPr>
          </a:p>
          <a:p>
            <a:pPr marL="383040" indent="-3801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An Eulerian interface sharpening algorithm for compressible two-phase flow: The algebraic THINC approach. Keh-Ming Shyue, Feng Xiao (2014)</a:t>
            </a:r>
            <a:endParaRPr b="0" lang="en-US" sz="2400" spc="-1" strike="noStrike">
              <a:latin typeface="Arial"/>
            </a:endParaRPr>
          </a:p>
          <a:p>
            <a:pPr marL="383040" indent="-3801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Lectures on Methods of Computational Fluid Dynamics by I.Menshov, MSU 2012-2013</a:t>
            </a:r>
            <a:endParaRPr b="0" lang="en-US" sz="2400" spc="-1" strike="noStrike">
              <a:latin typeface="Arial"/>
            </a:endParaRPr>
          </a:p>
          <a:p>
            <a:pPr marL="383040" indent="-3801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Interface Sharpening in two-phase flows based on primitive sub-cell reconstructions, Igor Menshov¹, Chao Zhang² and Pavel Zakharov³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  <a:ea typeface="Arial"/>
              </a:rPr>
              <a:t>Введение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457200" y="1464480"/>
            <a:ext cx="8226720" cy="200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0000"/>
          </a:bodyPr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  <a:ea typeface="Arial"/>
              </a:rPr>
              <a:t>Стандартный подход – геометрическое описание поверхности и согласованные с геометрией объекта сетки</a:t>
            </a:r>
            <a:endParaRPr b="0" lang="en-US" sz="2400" spc="-1" strike="noStrike"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- компьютерные программы CAD: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SolidWorks, Catia, Ansys…</a:t>
            </a:r>
            <a:endParaRPr b="0" lang="en-US" sz="2400" spc="-1" strike="noStrike"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Более 50% времени </a:t>
            </a:r>
            <a:r>
              <a:rPr b="0" lang="ru-RU" sz="2400" spc="-1" strike="noStrike">
                <a:solidFill>
                  <a:srgbClr val="000000"/>
                </a:solidFill>
                <a:latin typeface="Arial"/>
                <a:ea typeface="Arial"/>
              </a:rPr>
              <a:t>решения задачи - описание геометрии и построение сетки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78" name="" descr=""/>
          <p:cNvPicPr/>
          <p:nvPr/>
        </p:nvPicPr>
        <p:blipFill>
          <a:blip r:embed="rId1"/>
          <a:stretch/>
        </p:blipFill>
        <p:spPr>
          <a:xfrm>
            <a:off x="4604040" y="3627360"/>
            <a:ext cx="3989520" cy="2192760"/>
          </a:xfrm>
          <a:prstGeom prst="rect">
            <a:avLst/>
          </a:prstGeom>
          <a:ln>
            <a:noFill/>
          </a:ln>
        </p:spPr>
      </p:pic>
      <p:pic>
        <p:nvPicPr>
          <p:cNvPr id="279" name="" descr=""/>
          <p:cNvPicPr/>
          <p:nvPr/>
        </p:nvPicPr>
        <p:blipFill>
          <a:blip r:embed="rId2"/>
          <a:stretch/>
        </p:blipFill>
        <p:spPr>
          <a:xfrm>
            <a:off x="547200" y="3627360"/>
            <a:ext cx="3840120" cy="215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365760" y="4608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Digital Geometry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81" name="CustomShape 2"/>
          <p:cNvSpPr/>
          <p:nvPr/>
        </p:nvSpPr>
        <p:spPr>
          <a:xfrm>
            <a:off x="274320" y="4297680"/>
            <a:ext cx="4021560" cy="242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Стандартный подход: на всей исследуемой области вводится сетка, состоящая из примитивов.</a:t>
            </a:r>
            <a:endParaRPr b="0" lang="en-US" sz="14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Происходит точный расчет для большого числа малых конечных элементов,</a:t>
            </a:r>
            <a:endParaRPr b="0" lang="en-US" sz="14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Большие вычислительные мощности для описания каждого примитива и сложного разбиения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82" name="CustomShape 3"/>
          <p:cNvSpPr/>
          <p:nvPr/>
        </p:nvSpPr>
        <p:spPr>
          <a:xfrm>
            <a:off x="4480560" y="4297680"/>
            <a:ext cx="4478760" cy="22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Цифровая геометрия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: геометрия тела задается характеристической функцией</a:t>
            </a:r>
            <a:endParaRPr b="0" lang="en-US" sz="14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Ее эволюция описывается уравнением переноса.</a:t>
            </a:r>
            <a:endParaRPr b="0" lang="en-US" sz="14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Значительное упрощение введения сетки и облегчение расчетов, с сохранением точности на высоком уровне.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283" name="" descr=""/>
          <p:cNvPicPr/>
          <p:nvPr/>
        </p:nvPicPr>
        <p:blipFill>
          <a:blip r:embed="rId1"/>
          <a:stretch/>
        </p:blipFill>
        <p:spPr>
          <a:xfrm>
            <a:off x="640440" y="822960"/>
            <a:ext cx="3746880" cy="3746880"/>
          </a:xfrm>
          <a:prstGeom prst="rect">
            <a:avLst/>
          </a:prstGeom>
          <a:ln>
            <a:noFill/>
          </a:ln>
        </p:spPr>
      </p:pic>
      <p:pic>
        <p:nvPicPr>
          <p:cNvPr id="284" name="" descr=""/>
          <p:cNvPicPr/>
          <p:nvPr/>
        </p:nvPicPr>
        <p:blipFill>
          <a:blip r:embed="rId2"/>
          <a:stretch/>
        </p:blipFill>
        <p:spPr>
          <a:xfrm>
            <a:off x="4846320" y="731520"/>
            <a:ext cx="3838680" cy="3838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  <a:ea typeface="Arial"/>
              </a:rPr>
              <a:t>Мотивация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457200" y="1600200"/>
            <a:ext cx="8226720" cy="379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2600" spc="-1" strike="noStrike">
                <a:solidFill>
                  <a:srgbClr val="000000"/>
                </a:solidFill>
                <a:latin typeface="Arial"/>
                <a:ea typeface="Arial"/>
              </a:rPr>
              <a:t>Альтернативное решение: переход от геометрического представления объекта к цифровому</a:t>
            </a:r>
            <a:endParaRPr b="0" lang="en-US" sz="2600" spc="-1" strike="noStrike"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2600" spc="-1" strike="noStrike">
                <a:solidFill>
                  <a:srgbClr val="000000"/>
                </a:solidFill>
                <a:latin typeface="Arial"/>
                <a:ea typeface="Arial"/>
              </a:rPr>
              <a:t>Исключение задачи генерации сетки в сложных пространственных областях</a:t>
            </a:r>
            <a:endParaRPr b="0" lang="en-US" sz="2600" spc="-1" strike="noStrike"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2600" spc="-1" strike="noStrike">
                <a:solidFill>
                  <a:srgbClr val="000000"/>
                </a:solidFill>
                <a:latin typeface="Arial"/>
                <a:ea typeface="Arial"/>
              </a:rPr>
              <a:t>Особенно важно – для задач с изменяющейся во времени геометрией (аэродинамика подвижных объектов)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600" spc="-1" strike="noStrike">
              <a:latin typeface="Arial"/>
            </a:endParaRPr>
          </a:p>
          <a:p>
            <a:pPr marL="343080" indent="-340200">
              <a:lnSpc>
                <a:spcPct val="100000"/>
              </a:lnSpc>
              <a:tabLst>
                <a:tab algn="l" pos="0"/>
              </a:tabLst>
            </a:pPr>
            <a:endParaRPr b="0" lang="en-US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Цифровая геометрия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88" name="CustomShape 2"/>
          <p:cNvSpPr/>
          <p:nvPr/>
        </p:nvSpPr>
        <p:spPr>
          <a:xfrm>
            <a:off x="457200" y="1518480"/>
            <a:ext cx="5942160" cy="867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09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DejaVu Sans"/>
              </a:rPr>
              <a:t>Характеристическая функция твердого тела представляет собой функцию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 - </a:t>
            </a: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DejaVu Sans"/>
              </a:rPr>
              <a:t>индикатор: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89" name="CustomShape 3"/>
          <p:cNvSpPr/>
          <p:nvPr/>
        </p:nvSpPr>
        <p:spPr>
          <a:xfrm>
            <a:off x="548640" y="2892960"/>
            <a:ext cx="8412120" cy="12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5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DejaVu Sans"/>
              </a:rPr>
              <a:t>Уравнение переноса — дифференциальное уравнение в частных производных, описывающее изменение скалярной величины в пространстве и времени: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1500" spc="-1" strike="noStrike">
              <a:latin typeface="Arial"/>
            </a:endParaRPr>
          </a:p>
        </p:txBody>
      </p:sp>
      <p:pic>
        <p:nvPicPr>
          <p:cNvPr id="290" name="" descr=""/>
          <p:cNvPicPr/>
          <p:nvPr/>
        </p:nvPicPr>
        <p:blipFill>
          <a:blip r:embed="rId1"/>
          <a:stretch/>
        </p:blipFill>
        <p:spPr>
          <a:xfrm>
            <a:off x="6470640" y="1280160"/>
            <a:ext cx="1668240" cy="1554120"/>
          </a:xfrm>
          <a:prstGeom prst="rect">
            <a:avLst/>
          </a:prstGeom>
          <a:ln>
            <a:noFill/>
          </a:ln>
        </p:spPr>
      </p:pic>
      <p:sp>
        <p:nvSpPr>
          <p:cNvPr id="291" name="CustomShape 4"/>
          <p:cNvSpPr/>
          <p:nvPr/>
        </p:nvSpPr>
        <p:spPr>
          <a:xfrm>
            <a:off x="7040880" y="1920240"/>
            <a:ext cx="63972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D(t)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2" name="CustomShape 5"/>
          <p:cNvSpPr/>
          <p:nvPr/>
        </p:nvSpPr>
        <p:spPr>
          <a:xfrm>
            <a:off x="1645920" y="3992040"/>
            <a:ext cx="7040520" cy="36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 –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поле скорости, индуцированное движением твердого тела D(t).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93" name="CustomShape 6"/>
          <p:cNvSpPr/>
          <p:nvPr/>
        </p:nvSpPr>
        <p:spPr>
          <a:xfrm>
            <a:off x="1463040" y="5882400"/>
            <a:ext cx="1919880" cy="48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–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бездивергентное поле скоростей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294" name="" descr=""/>
          <p:cNvPicPr/>
          <p:nvPr/>
        </p:nvPicPr>
        <p:blipFill>
          <a:blip r:embed="rId2"/>
          <a:stretch/>
        </p:blipFill>
        <p:spPr>
          <a:xfrm>
            <a:off x="6914160" y="5821560"/>
            <a:ext cx="2231640" cy="673200"/>
          </a:xfrm>
          <a:prstGeom prst="rect">
            <a:avLst/>
          </a:prstGeom>
          <a:ln>
            <a:noFill/>
          </a:ln>
        </p:spPr>
      </p:pic>
      <p:pic>
        <p:nvPicPr>
          <p:cNvPr id="295" name="" descr=""/>
          <p:cNvPicPr/>
          <p:nvPr/>
        </p:nvPicPr>
        <p:blipFill>
          <a:blip r:embed="rId3"/>
          <a:stretch/>
        </p:blipFill>
        <p:spPr>
          <a:xfrm>
            <a:off x="822960" y="2027160"/>
            <a:ext cx="2658600" cy="898560"/>
          </a:xfrm>
          <a:prstGeom prst="rect">
            <a:avLst/>
          </a:prstGeom>
          <a:ln>
            <a:noFill/>
          </a:ln>
        </p:spPr>
      </p:pic>
      <p:pic>
        <p:nvPicPr>
          <p:cNvPr id="296" name="" descr=""/>
          <p:cNvPicPr/>
          <p:nvPr/>
        </p:nvPicPr>
        <p:blipFill>
          <a:blip r:embed="rId4"/>
          <a:stretch/>
        </p:blipFill>
        <p:spPr>
          <a:xfrm>
            <a:off x="777600" y="3383280"/>
            <a:ext cx="1782360" cy="639720"/>
          </a:xfrm>
          <a:prstGeom prst="rect">
            <a:avLst/>
          </a:prstGeom>
          <a:ln>
            <a:noFill/>
          </a:ln>
        </p:spPr>
      </p:pic>
      <p:pic>
        <p:nvPicPr>
          <p:cNvPr id="297" name="" descr=""/>
          <p:cNvPicPr/>
          <p:nvPr/>
        </p:nvPicPr>
        <p:blipFill>
          <a:blip r:embed="rId5"/>
          <a:stretch/>
        </p:blipFill>
        <p:spPr>
          <a:xfrm>
            <a:off x="731520" y="3992040"/>
            <a:ext cx="913680" cy="471600"/>
          </a:xfrm>
          <a:prstGeom prst="rect">
            <a:avLst/>
          </a:prstGeom>
          <a:ln>
            <a:noFill/>
          </a:ln>
        </p:spPr>
      </p:pic>
      <p:pic>
        <p:nvPicPr>
          <p:cNvPr id="298" name="" descr=""/>
          <p:cNvPicPr/>
          <p:nvPr/>
        </p:nvPicPr>
        <p:blipFill>
          <a:blip r:embed="rId6"/>
          <a:stretch/>
        </p:blipFill>
        <p:spPr>
          <a:xfrm>
            <a:off x="640080" y="5837400"/>
            <a:ext cx="913680" cy="471600"/>
          </a:xfrm>
          <a:prstGeom prst="rect">
            <a:avLst/>
          </a:prstGeom>
          <a:ln>
            <a:noFill/>
          </a:ln>
        </p:spPr>
      </p:pic>
      <p:sp>
        <p:nvSpPr>
          <p:cNvPr id="299" name="CustomShape 7"/>
          <p:cNvSpPr/>
          <p:nvPr/>
        </p:nvSpPr>
        <p:spPr>
          <a:xfrm>
            <a:off x="3805200" y="5882400"/>
            <a:ext cx="3474360" cy="93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latin typeface="Arial"/>
              </a:rPr>
              <a:t>Поэтому уравнение переноса рассматривается в консервативной (дивергентной) форме: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300" name="" descr=""/>
          <p:cNvPicPr/>
          <p:nvPr/>
        </p:nvPicPr>
        <p:blipFill>
          <a:blip r:embed="rId7"/>
          <a:stretch/>
        </p:blipFill>
        <p:spPr>
          <a:xfrm>
            <a:off x="732240" y="4353120"/>
            <a:ext cx="4655160" cy="586080"/>
          </a:xfrm>
          <a:prstGeom prst="rect">
            <a:avLst/>
          </a:prstGeom>
          <a:ln>
            <a:noFill/>
          </a:ln>
        </p:spPr>
      </p:pic>
      <p:pic>
        <p:nvPicPr>
          <p:cNvPr id="301" name="" descr=""/>
          <p:cNvPicPr/>
          <p:nvPr/>
        </p:nvPicPr>
        <p:blipFill>
          <a:blip r:embed="rId8"/>
          <a:stretch/>
        </p:blipFill>
        <p:spPr>
          <a:xfrm>
            <a:off x="663120" y="6369840"/>
            <a:ext cx="1439640" cy="403200"/>
          </a:xfrm>
          <a:prstGeom prst="rect">
            <a:avLst/>
          </a:prstGeom>
          <a:ln>
            <a:noFill/>
          </a:ln>
        </p:spPr>
      </p:pic>
      <p:pic>
        <p:nvPicPr>
          <p:cNvPr id="302" name="" descr=""/>
          <p:cNvPicPr/>
          <p:nvPr/>
        </p:nvPicPr>
        <p:blipFill>
          <a:blip r:embed="rId9"/>
          <a:stretch/>
        </p:blipFill>
        <p:spPr>
          <a:xfrm>
            <a:off x="678960" y="4867560"/>
            <a:ext cx="7589160" cy="586440"/>
          </a:xfrm>
          <a:prstGeom prst="rect">
            <a:avLst/>
          </a:prstGeom>
          <a:ln>
            <a:noFill/>
          </a:ln>
        </p:spPr>
      </p:pic>
      <p:pic>
        <p:nvPicPr>
          <p:cNvPr id="303" name="" descr=""/>
          <p:cNvPicPr/>
          <p:nvPr/>
        </p:nvPicPr>
        <p:blipFill>
          <a:blip r:embed="rId10"/>
          <a:stretch/>
        </p:blipFill>
        <p:spPr>
          <a:xfrm>
            <a:off x="2895840" y="5189400"/>
            <a:ext cx="1584360" cy="753840"/>
          </a:xfrm>
          <a:prstGeom prst="rect">
            <a:avLst/>
          </a:prstGeom>
          <a:ln>
            <a:noFill/>
          </a:ln>
        </p:spPr>
      </p:pic>
      <p:pic>
        <p:nvPicPr>
          <p:cNvPr id="304" name="" descr=""/>
          <p:cNvPicPr/>
          <p:nvPr/>
        </p:nvPicPr>
        <p:blipFill>
          <a:blip r:embed="rId11"/>
          <a:stretch/>
        </p:blipFill>
        <p:spPr>
          <a:xfrm>
            <a:off x="5394960" y="5303520"/>
            <a:ext cx="1416600" cy="494640"/>
          </a:xfrm>
          <a:prstGeom prst="rect">
            <a:avLst/>
          </a:prstGeom>
          <a:ln>
            <a:noFill/>
          </a:ln>
        </p:spPr>
      </p:pic>
      <p:sp>
        <p:nvSpPr>
          <p:cNvPr id="305" name="CustomShape 8"/>
          <p:cNvSpPr/>
          <p:nvPr/>
        </p:nvSpPr>
        <p:spPr>
          <a:xfrm>
            <a:off x="4860000" y="5394960"/>
            <a:ext cx="73116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н.у.: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06" name="" descr=""/>
          <p:cNvPicPr/>
          <p:nvPr/>
        </p:nvPicPr>
        <p:blipFill>
          <a:blip r:embed="rId12"/>
          <a:stretch/>
        </p:blipFill>
        <p:spPr>
          <a:xfrm>
            <a:off x="7772760" y="6416280"/>
            <a:ext cx="1279440" cy="349920"/>
          </a:xfrm>
          <a:prstGeom prst="rect">
            <a:avLst/>
          </a:prstGeom>
          <a:ln>
            <a:noFill/>
          </a:ln>
        </p:spPr>
      </p:pic>
      <p:sp>
        <p:nvSpPr>
          <p:cNvPr id="307" name="CustomShape 9"/>
          <p:cNvSpPr/>
          <p:nvPr/>
        </p:nvSpPr>
        <p:spPr>
          <a:xfrm>
            <a:off x="7223760" y="6420240"/>
            <a:ext cx="73116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н.у.: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Дискретизация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09" name="" descr=""/>
          <p:cNvPicPr/>
          <p:nvPr/>
        </p:nvPicPr>
        <p:blipFill>
          <a:blip r:embed="rId1"/>
          <a:stretch/>
        </p:blipFill>
        <p:spPr>
          <a:xfrm>
            <a:off x="5220720" y="2558160"/>
            <a:ext cx="3117240" cy="777960"/>
          </a:xfrm>
          <a:prstGeom prst="rect">
            <a:avLst/>
          </a:prstGeom>
          <a:ln>
            <a:noFill/>
          </a:ln>
        </p:spPr>
      </p:pic>
      <p:pic>
        <p:nvPicPr>
          <p:cNvPr id="310" name="" descr=""/>
          <p:cNvPicPr/>
          <p:nvPr/>
        </p:nvPicPr>
        <p:blipFill>
          <a:blip r:embed="rId2"/>
          <a:stretch/>
        </p:blipFill>
        <p:spPr>
          <a:xfrm>
            <a:off x="5120640" y="3744000"/>
            <a:ext cx="2376000" cy="2290680"/>
          </a:xfrm>
          <a:prstGeom prst="rect">
            <a:avLst/>
          </a:prstGeom>
          <a:ln>
            <a:noFill/>
          </a:ln>
        </p:spPr>
      </p:pic>
      <p:sp>
        <p:nvSpPr>
          <p:cNvPr id="311" name="CustomShape 2"/>
          <p:cNvSpPr/>
          <p:nvPr/>
        </p:nvSpPr>
        <p:spPr>
          <a:xfrm>
            <a:off x="458280" y="6256800"/>
            <a:ext cx="84110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Дискретные значения характеристической функции в ячейках сетки - это </a:t>
            </a:r>
            <a:r>
              <a:rPr b="1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цифровая геометрия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548640" y="2101680"/>
            <a:ext cx="4663080" cy="214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После введения декартовой сетки производится дискретизация характеристической функции методом VoF.</a:t>
            </a:r>
            <a:endParaRPr b="0" lang="en-US" sz="15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Данные значения представляют собой объемную долю части ячейки, отсекаемой геометрией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313" name="Picture 3_6" descr=""/>
          <p:cNvPicPr/>
          <p:nvPr/>
        </p:nvPicPr>
        <p:blipFill>
          <a:blip r:embed="rId3"/>
          <a:stretch/>
        </p:blipFill>
        <p:spPr>
          <a:xfrm>
            <a:off x="6202800" y="2203200"/>
            <a:ext cx="1577880" cy="492840"/>
          </a:xfrm>
          <a:prstGeom prst="rect">
            <a:avLst/>
          </a:prstGeom>
          <a:ln w="9360">
            <a:noFill/>
          </a:ln>
        </p:spPr>
      </p:pic>
      <p:pic>
        <p:nvPicPr>
          <p:cNvPr id="314" name="Picture 2_7" descr=""/>
          <p:cNvPicPr/>
          <p:nvPr/>
        </p:nvPicPr>
        <p:blipFill>
          <a:blip r:embed="rId4"/>
          <a:stretch/>
        </p:blipFill>
        <p:spPr>
          <a:xfrm>
            <a:off x="6332400" y="1873440"/>
            <a:ext cx="1265400" cy="363960"/>
          </a:xfrm>
          <a:prstGeom prst="rect">
            <a:avLst/>
          </a:prstGeom>
          <a:ln w="9360">
            <a:noFill/>
          </a:ln>
        </p:spPr>
      </p:pic>
      <p:sp>
        <p:nvSpPr>
          <p:cNvPr id="315" name="CustomShape 4"/>
          <p:cNvSpPr/>
          <p:nvPr/>
        </p:nvSpPr>
        <p:spPr>
          <a:xfrm>
            <a:off x="5770440" y="1509840"/>
            <a:ext cx="2376000" cy="54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Дискретная модель: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316" name="" descr=""/>
          <p:cNvPicPr/>
          <p:nvPr/>
        </p:nvPicPr>
        <p:blipFill>
          <a:blip r:embed="rId5"/>
          <a:stretch/>
        </p:blipFill>
        <p:spPr>
          <a:xfrm>
            <a:off x="2211120" y="3749040"/>
            <a:ext cx="2372040" cy="2287080"/>
          </a:xfrm>
          <a:prstGeom prst="rect">
            <a:avLst/>
          </a:prstGeom>
          <a:ln>
            <a:noFill/>
          </a:ln>
        </p:spPr>
      </p:pic>
      <p:sp>
        <p:nvSpPr>
          <p:cNvPr id="317" name="CustomShape 5"/>
          <p:cNvSpPr/>
          <p:nvPr/>
        </p:nvSpPr>
        <p:spPr>
          <a:xfrm>
            <a:off x="731880" y="1463040"/>
            <a:ext cx="3931200" cy="60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Для простоты рассмотрим 1D случай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457200" y="273600"/>
            <a:ext cx="8227080" cy="11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Численный метод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19" name="" descr=""/>
          <p:cNvPicPr/>
          <p:nvPr/>
        </p:nvPicPr>
        <p:blipFill>
          <a:blip r:embed="rId1"/>
          <a:stretch/>
        </p:blipFill>
        <p:spPr>
          <a:xfrm>
            <a:off x="4650120" y="1417680"/>
            <a:ext cx="2024640" cy="651600"/>
          </a:xfrm>
          <a:prstGeom prst="rect">
            <a:avLst/>
          </a:prstGeom>
          <a:ln>
            <a:noFill/>
          </a:ln>
        </p:spPr>
      </p:pic>
      <p:sp>
        <p:nvSpPr>
          <p:cNvPr id="320" name="CustomShape 2"/>
          <p:cNvSpPr/>
          <p:nvPr/>
        </p:nvSpPr>
        <p:spPr>
          <a:xfrm>
            <a:off x="548640" y="1417680"/>
            <a:ext cx="4480200" cy="6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Уравнение переноса в дивергентной форме имеет вид: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548640" y="2195640"/>
            <a:ext cx="2924640" cy="3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В одномерном случае: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CustomShape 4"/>
          <p:cNvSpPr/>
          <p:nvPr/>
        </p:nvSpPr>
        <p:spPr>
          <a:xfrm>
            <a:off x="548640" y="2851200"/>
            <a:ext cx="409176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После интегрирования по времени: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3" name="CustomShape 5"/>
          <p:cNvSpPr/>
          <p:nvPr/>
        </p:nvSpPr>
        <p:spPr>
          <a:xfrm>
            <a:off x="548640" y="3751920"/>
            <a:ext cx="786240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Для твердого тела: u=const вдоль направления X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24" name="" descr=""/>
          <p:cNvPicPr/>
          <p:nvPr/>
        </p:nvPicPr>
        <p:blipFill>
          <a:blip r:embed="rId2"/>
          <a:stretch/>
        </p:blipFill>
        <p:spPr>
          <a:xfrm>
            <a:off x="1352160" y="4080960"/>
            <a:ext cx="6271200" cy="767880"/>
          </a:xfrm>
          <a:prstGeom prst="rect">
            <a:avLst/>
          </a:prstGeom>
          <a:ln>
            <a:noFill/>
          </a:ln>
        </p:spPr>
      </p:pic>
      <p:pic>
        <p:nvPicPr>
          <p:cNvPr id="325" name="" descr=""/>
          <p:cNvPicPr/>
          <p:nvPr/>
        </p:nvPicPr>
        <p:blipFill>
          <a:blip r:embed="rId3"/>
          <a:stretch/>
        </p:blipFill>
        <p:spPr>
          <a:xfrm>
            <a:off x="664200" y="5789160"/>
            <a:ext cx="3816000" cy="630720"/>
          </a:xfrm>
          <a:prstGeom prst="rect">
            <a:avLst/>
          </a:prstGeom>
          <a:ln>
            <a:noFill/>
          </a:ln>
        </p:spPr>
      </p:pic>
      <p:sp>
        <p:nvSpPr>
          <p:cNvPr id="326" name="CustomShape 6"/>
          <p:cNvSpPr/>
          <p:nvPr/>
        </p:nvSpPr>
        <p:spPr>
          <a:xfrm>
            <a:off x="640080" y="5212080"/>
            <a:ext cx="5851800" cy="37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Выражение для расчета объемной доли f на следующем шаге по времени: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7" name="CustomShape 7"/>
          <p:cNvSpPr/>
          <p:nvPr/>
        </p:nvSpPr>
        <p:spPr>
          <a:xfrm>
            <a:off x="548640" y="3366720"/>
            <a:ext cx="8594640" cy="38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Проинтегрируем по i-ой ячейке чтобы перейти к разностной схеме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8" name="CustomShape 8"/>
          <p:cNvSpPr/>
          <p:nvPr/>
        </p:nvSpPr>
        <p:spPr>
          <a:xfrm>
            <a:off x="4846320" y="6042240"/>
            <a:ext cx="4023000" cy="72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Задача заключается в определении потоков как можно более </a:t>
            </a: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точно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29" name="" descr=""/>
          <p:cNvPicPr/>
          <p:nvPr/>
        </p:nvPicPr>
        <p:blipFill>
          <a:blip r:embed="rId4"/>
          <a:stretch/>
        </p:blipFill>
        <p:spPr>
          <a:xfrm>
            <a:off x="4650120" y="2103480"/>
            <a:ext cx="1835640" cy="639360"/>
          </a:xfrm>
          <a:prstGeom prst="rect">
            <a:avLst/>
          </a:prstGeom>
          <a:ln>
            <a:noFill/>
          </a:ln>
        </p:spPr>
      </p:pic>
      <p:pic>
        <p:nvPicPr>
          <p:cNvPr id="330" name="" descr=""/>
          <p:cNvPicPr/>
          <p:nvPr/>
        </p:nvPicPr>
        <p:blipFill>
          <a:blip r:embed="rId5"/>
          <a:stretch/>
        </p:blipFill>
        <p:spPr>
          <a:xfrm>
            <a:off x="4640760" y="2687760"/>
            <a:ext cx="3588480" cy="715680"/>
          </a:xfrm>
          <a:prstGeom prst="rect">
            <a:avLst/>
          </a:prstGeom>
          <a:ln>
            <a:noFill/>
          </a:ln>
        </p:spPr>
      </p:pic>
      <p:sp>
        <p:nvSpPr>
          <p:cNvPr id="331" name="CustomShape 9"/>
          <p:cNvSpPr/>
          <p:nvPr/>
        </p:nvSpPr>
        <p:spPr>
          <a:xfrm>
            <a:off x="640080" y="4846320"/>
            <a:ext cx="73148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Введем обозначение Ф для потоков через грани ячеек: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32" name="" descr=""/>
          <p:cNvPicPr/>
          <p:nvPr/>
        </p:nvPicPr>
        <p:blipFill>
          <a:blip r:embed="rId6"/>
          <a:stretch/>
        </p:blipFill>
        <p:spPr>
          <a:xfrm>
            <a:off x="6675120" y="4681800"/>
            <a:ext cx="2285640" cy="1444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CustomShape 1"/>
          <p:cNvSpPr/>
          <p:nvPr/>
        </p:nvSpPr>
        <p:spPr>
          <a:xfrm>
            <a:off x="457200" y="221040"/>
            <a:ext cx="8227080" cy="124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CustomShape 2"/>
          <p:cNvSpPr/>
          <p:nvPr/>
        </p:nvSpPr>
        <p:spPr>
          <a:xfrm>
            <a:off x="457200" y="273600"/>
            <a:ext cx="8227080" cy="11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Метод характеристик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35" name="" descr=""/>
          <p:cNvPicPr/>
          <p:nvPr/>
        </p:nvPicPr>
        <p:blipFill>
          <a:blip r:embed="rId1"/>
          <a:stretch/>
        </p:blipFill>
        <p:spPr>
          <a:xfrm>
            <a:off x="6035040" y="3191040"/>
            <a:ext cx="930960" cy="502200"/>
          </a:xfrm>
          <a:prstGeom prst="rect">
            <a:avLst/>
          </a:prstGeom>
          <a:ln>
            <a:noFill/>
          </a:ln>
        </p:spPr>
      </p:pic>
      <p:pic>
        <p:nvPicPr>
          <p:cNvPr id="336" name="" descr=""/>
          <p:cNvPicPr/>
          <p:nvPr/>
        </p:nvPicPr>
        <p:blipFill>
          <a:blip r:embed="rId2"/>
          <a:stretch/>
        </p:blipFill>
        <p:spPr>
          <a:xfrm>
            <a:off x="3196080" y="2840040"/>
            <a:ext cx="2121480" cy="471240"/>
          </a:xfrm>
          <a:prstGeom prst="rect">
            <a:avLst/>
          </a:prstGeom>
          <a:ln>
            <a:noFill/>
          </a:ln>
        </p:spPr>
      </p:pic>
      <p:pic>
        <p:nvPicPr>
          <p:cNvPr id="337" name="" descr=""/>
          <p:cNvPicPr/>
          <p:nvPr/>
        </p:nvPicPr>
        <p:blipFill>
          <a:blip r:embed="rId3"/>
          <a:stretch/>
        </p:blipFill>
        <p:spPr>
          <a:xfrm>
            <a:off x="4959720" y="2349720"/>
            <a:ext cx="1408320" cy="477360"/>
          </a:xfrm>
          <a:prstGeom prst="rect">
            <a:avLst/>
          </a:prstGeom>
          <a:ln>
            <a:noFill/>
          </a:ln>
        </p:spPr>
      </p:pic>
      <p:sp>
        <p:nvSpPr>
          <p:cNvPr id="338" name="CustomShape 3"/>
          <p:cNvSpPr/>
          <p:nvPr/>
        </p:nvSpPr>
        <p:spPr>
          <a:xfrm>
            <a:off x="4882320" y="2109960"/>
            <a:ext cx="3520080" cy="26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Исходное уравнение имеет вид: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39" name="CustomShape 4"/>
          <p:cNvSpPr/>
          <p:nvPr/>
        </p:nvSpPr>
        <p:spPr>
          <a:xfrm>
            <a:off x="969840" y="3238920"/>
            <a:ext cx="7354440" cy="68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Таким образом, е</a:t>
            </a: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DejaVu Sans"/>
              </a:rPr>
              <a:t>сли выполняется </a:t>
            </a:r>
            <a:r>
              <a:rPr b="1" lang="en-US" sz="1300" spc="-1" strike="noStrike">
                <a:solidFill>
                  <a:srgbClr val="000000"/>
                </a:solidFill>
                <a:latin typeface="Arial"/>
                <a:ea typeface="DejaVu Sans"/>
              </a:rPr>
              <a:t>уравнение характеристик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340" name="" descr=""/>
          <p:cNvPicPr/>
          <p:nvPr/>
        </p:nvPicPr>
        <p:blipFill>
          <a:blip r:embed="rId4"/>
          <a:stretch/>
        </p:blipFill>
        <p:spPr>
          <a:xfrm>
            <a:off x="1047240" y="4691160"/>
            <a:ext cx="3402360" cy="599400"/>
          </a:xfrm>
          <a:prstGeom prst="rect">
            <a:avLst/>
          </a:prstGeom>
          <a:ln>
            <a:noFill/>
          </a:ln>
        </p:spPr>
      </p:pic>
      <p:sp>
        <p:nvSpPr>
          <p:cNvPr id="341" name="CustomShape 5"/>
          <p:cNvSpPr/>
          <p:nvPr/>
        </p:nvSpPr>
        <p:spPr>
          <a:xfrm>
            <a:off x="985680" y="4296240"/>
            <a:ext cx="7354440" cy="536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DejaVu Sans"/>
              </a:rPr>
              <a:t>Данное уравнение говорит о том, что вдоль характеристик решение постоянное. Таким образом, f(x,t)=f(x0,0), где точки (x,t) и (x0,0) лежат на одной характеристике.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342" name="" descr=""/>
          <p:cNvPicPr/>
          <p:nvPr/>
        </p:nvPicPr>
        <p:blipFill>
          <a:blip r:embed="rId5"/>
          <a:stretch/>
        </p:blipFill>
        <p:spPr>
          <a:xfrm>
            <a:off x="1063800" y="5396400"/>
            <a:ext cx="4132800" cy="586800"/>
          </a:xfrm>
          <a:prstGeom prst="rect">
            <a:avLst/>
          </a:prstGeom>
          <a:ln>
            <a:noFill/>
          </a:ln>
        </p:spPr>
      </p:pic>
      <p:sp>
        <p:nvSpPr>
          <p:cNvPr id="343" name="CustomShape 6"/>
          <p:cNvSpPr/>
          <p:nvPr/>
        </p:nvSpPr>
        <p:spPr>
          <a:xfrm>
            <a:off x="985680" y="5177880"/>
            <a:ext cx="7510680" cy="29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DejaVu Sans"/>
              </a:rPr>
              <a:t>Найдем такую характеристику, которая в tau* проходила через  x*.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344" name="CustomShape 7"/>
          <p:cNvSpPr/>
          <p:nvPr/>
        </p:nvSpPr>
        <p:spPr>
          <a:xfrm>
            <a:off x="985680" y="5927400"/>
            <a:ext cx="7354440" cy="48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Узнаем координату, из которой выходила данная характеристика в момент времени tau=0: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345" name="" descr=""/>
          <p:cNvPicPr/>
          <p:nvPr/>
        </p:nvPicPr>
        <p:blipFill>
          <a:blip r:embed="rId6"/>
          <a:stretch/>
        </p:blipFill>
        <p:spPr>
          <a:xfrm>
            <a:off x="1673280" y="6197400"/>
            <a:ext cx="2411280" cy="568800"/>
          </a:xfrm>
          <a:prstGeom prst="rect">
            <a:avLst/>
          </a:prstGeom>
          <a:ln>
            <a:noFill/>
          </a:ln>
        </p:spPr>
      </p:pic>
      <p:sp>
        <p:nvSpPr>
          <p:cNvPr id="346" name="CustomShape 8"/>
          <p:cNvSpPr/>
          <p:nvPr/>
        </p:nvSpPr>
        <p:spPr>
          <a:xfrm>
            <a:off x="985680" y="3567600"/>
            <a:ext cx="751788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Noto Sans CJK SC"/>
              </a:rPr>
              <a:t>То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вдоль характеристики (x(t),t) исходное уравнение в частных производных будет иметь вид: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47" name="CustomShape 9"/>
          <p:cNvSpPr/>
          <p:nvPr/>
        </p:nvSpPr>
        <p:spPr>
          <a:xfrm>
            <a:off x="4412160" y="6270120"/>
            <a:ext cx="4068720" cy="47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Теперь пространственная координата связана с временной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48" name="CustomShape 10"/>
          <p:cNvSpPr/>
          <p:nvPr/>
        </p:nvSpPr>
        <p:spPr>
          <a:xfrm>
            <a:off x="1023120" y="1870560"/>
            <a:ext cx="7535880" cy="47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Для вычисления значений f на гранях ячеек используется метод характеристик.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49" name="CustomShape 11"/>
          <p:cNvSpPr/>
          <p:nvPr/>
        </p:nvSpPr>
        <p:spPr>
          <a:xfrm>
            <a:off x="999720" y="2102760"/>
            <a:ext cx="3834000" cy="28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latin typeface="Arial"/>
              </a:rPr>
              <a:t>Полная производная f(x, t) имеет вид: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350" name="" descr=""/>
          <p:cNvPicPr/>
          <p:nvPr/>
        </p:nvPicPr>
        <p:blipFill>
          <a:blip r:embed="rId7"/>
          <a:stretch/>
        </p:blipFill>
        <p:spPr>
          <a:xfrm>
            <a:off x="1047240" y="2396160"/>
            <a:ext cx="2085840" cy="478440"/>
          </a:xfrm>
          <a:prstGeom prst="rect">
            <a:avLst/>
          </a:prstGeom>
          <a:ln>
            <a:noFill/>
          </a:ln>
        </p:spPr>
      </p:pic>
      <p:sp>
        <p:nvSpPr>
          <p:cNvPr id="351" name="CustomShape 12"/>
          <p:cNvSpPr/>
          <p:nvPr/>
        </p:nvSpPr>
        <p:spPr>
          <a:xfrm>
            <a:off x="2539080" y="2941200"/>
            <a:ext cx="164304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latin typeface="Arial"/>
              </a:rPr>
              <a:t>Тогда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352" name="" descr=""/>
          <p:cNvPicPr/>
          <p:nvPr/>
        </p:nvPicPr>
        <p:blipFill>
          <a:blip r:embed="rId8"/>
          <a:stretch/>
        </p:blipFill>
        <p:spPr>
          <a:xfrm>
            <a:off x="2067120" y="3871080"/>
            <a:ext cx="684360" cy="460800"/>
          </a:xfrm>
          <a:prstGeom prst="rect">
            <a:avLst/>
          </a:prstGeom>
          <a:ln>
            <a:noFill/>
          </a:ln>
        </p:spPr>
      </p:pic>
      <p:sp>
        <p:nvSpPr>
          <p:cNvPr id="353" name="CustomShape 13"/>
          <p:cNvSpPr/>
          <p:nvPr/>
        </p:nvSpPr>
        <p:spPr>
          <a:xfrm>
            <a:off x="5286960" y="2919240"/>
            <a:ext cx="81540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latin typeface="Arial"/>
              </a:rPr>
              <a:t>=0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354" name="CustomShape 14"/>
          <p:cNvSpPr/>
          <p:nvPr/>
        </p:nvSpPr>
        <p:spPr>
          <a:xfrm>
            <a:off x="1005840" y="1244880"/>
            <a:ext cx="7223400" cy="58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latin typeface="Arial"/>
              </a:rPr>
              <a:t>Пусть в момент времени tau=0 (t=tn) задано начальное распределение функции f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355" name="" descr=""/>
          <p:cNvPicPr/>
          <p:nvPr/>
        </p:nvPicPr>
        <p:blipFill>
          <a:blip r:embed="rId9"/>
          <a:stretch/>
        </p:blipFill>
        <p:spPr>
          <a:xfrm>
            <a:off x="1097280" y="1527840"/>
            <a:ext cx="2079720" cy="342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2021-11-14T18:29:10Z</dcterms:created>
  <dc:creator>Григорий Сенченок</dc:creator>
  <dc:description/>
  <dc:language>en-US</dc:language>
  <cp:lastModifiedBy/>
  <dcterms:modified xsi:type="dcterms:W3CDTF">2022-06-01T21:14:10Z</dcterms:modified>
  <cp:revision>86</cp:revision>
  <dc:subject/>
  <dc:title>Дипломная работа Цифровое представление пространственной нестационарной геометрии на декартовых сетках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Security">
    <vt:i4>0</vt:i4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2</vt:i4>
  </property>
  <property fmtid="{D5CDD505-2E9C-101B-9397-08002B2CF9AE}" pid="7" name="Notes">
    <vt:i4>17</vt:i4>
  </property>
  <property fmtid="{D5CDD505-2E9C-101B-9397-08002B2CF9AE}" pid="8" name="PresentationFormat">
    <vt:lpwstr>Экран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17</vt:i4>
  </property>
</Properties>
</file>